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74" r:id="rId14"/>
    <p:sldId id="278" r:id="rId15"/>
    <p:sldId id="275" r:id="rId16"/>
    <p:sldId id="281" r:id="rId17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5973" autoAdjust="0"/>
  </p:normalViewPr>
  <p:slideViewPr>
    <p:cSldViewPr snapToGrid="0">
      <p:cViewPr varScale="1">
        <p:scale>
          <a:sx n="143" d="100"/>
          <a:sy n="143" d="100"/>
        </p:scale>
        <p:origin x="4248" y="102"/>
      </p:cViewPr>
      <p:guideLst>
        <p:guide orient="horz" pos="976"/>
        <p:guide orient="horz" pos="3963"/>
        <p:guide orient="horz" pos="1999"/>
        <p:guide orient="horz" pos="1738"/>
        <p:guide pos="6541"/>
        <p:guide pos="3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18.07.2022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3EB7514-E500-3673-2B7E-E1F5E3295531}"/>
              </a:ext>
            </a:extLst>
          </p:cNvPr>
          <p:cNvSpPr/>
          <p:nvPr userDrawn="1"/>
        </p:nvSpPr>
        <p:spPr bwMode="auto">
          <a:xfrm>
            <a:off x="2612571" y="4820"/>
            <a:ext cx="8076067" cy="1923567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400" b="1" i="0" u="none" strike="noStrike" cap="none" normalizeH="0" baseline="0" dirty="0">
              <a:ln>
                <a:noFill/>
              </a:ln>
              <a:solidFill>
                <a:srgbClr val="004994"/>
              </a:solidFill>
              <a:effectLst/>
              <a:latin typeface="Arial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00BBCD-AE8B-5AA7-32A7-577B89F923D4}"/>
              </a:ext>
            </a:extLst>
          </p:cNvPr>
          <p:cNvSpPr txBox="1"/>
          <p:nvPr userDrawn="1"/>
        </p:nvSpPr>
        <p:spPr>
          <a:xfrm>
            <a:off x="2951741" y="7356653"/>
            <a:ext cx="59184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18.07.2022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18.07.2022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18.07.2022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18.07.2022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18.07.2022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18.07.2022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blipFill dpi="0" rotWithShape="1">
          <a:blip r:embed="rId2">
            <a:lum/>
          </a:blip>
          <a:srcRect/>
          <a:stretch>
            <a:fillRect l="-94000" r="-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0" dirty="0">
                <a:solidFill>
                  <a:schemeClr val="bg1"/>
                </a:solidFill>
              </a:rPr>
              <a:t>Нотатки з безпеки на робочому місці (</a:t>
            </a:r>
            <a:r>
              <a:rPr lang="uk-UA" sz="1400" b="0">
                <a:solidFill>
                  <a:schemeClr val="bg1"/>
                </a:solidFill>
              </a:rPr>
              <a:t>SKG 022</a:t>
            </a:r>
            <a:r>
              <a:rPr lang="de-DE" sz="1400" b="0">
                <a:solidFill>
                  <a:schemeClr val="bg1"/>
                </a:solidFill>
              </a:rPr>
              <a:t>ua</a:t>
            </a:r>
            <a:r>
              <a:rPr lang="uk-UA" sz="1400" b="0">
                <a:solidFill>
                  <a:schemeClr val="bg1"/>
                </a:solidFill>
              </a:rPr>
              <a:t>)</a:t>
            </a:r>
            <a:r>
              <a:rPr lang="de-DE" sz="1400" b="0" dirty="0">
                <a:solidFill>
                  <a:schemeClr val="bg1"/>
                </a:solidFill>
              </a:rPr>
              <a:t>: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uk-UA" sz="1400" b="0" dirty="0">
                <a:solidFill>
                  <a:schemeClr val="bg1"/>
                </a:solidFill>
              </a:rPr>
              <a:t>Протипожежний захист — вогнегасники</a:t>
            </a:r>
            <a:endParaRPr lang="de-DE" sz="1400" b="0" baseline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6184A42-0628-032D-1B48-6AA231D1BF0B}"/>
              </a:ext>
            </a:extLst>
          </p:cNvPr>
          <p:cNvSpPr/>
          <p:nvPr userDrawn="1"/>
        </p:nvSpPr>
        <p:spPr bwMode="auto">
          <a:xfrm>
            <a:off x="7415684" y="0"/>
            <a:ext cx="3272954" cy="1059255"/>
          </a:xfrm>
          <a:prstGeom prst="rect">
            <a:avLst/>
          </a:prstGeom>
          <a:solidFill>
            <a:srgbClr val="ECEC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400" b="1" i="0" u="none" strike="noStrike" cap="none" normalizeH="0" baseline="0">
              <a:ln>
                <a:noFill/>
              </a:ln>
              <a:solidFill>
                <a:srgbClr val="004994"/>
              </a:solidFill>
              <a:effectLst/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683" y="160386"/>
            <a:ext cx="2614172" cy="6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18.07.2022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18.07.2022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18.07.2022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uk-UA" dirty="0"/>
              <a:t>Протипожежний захист — вогнегасники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800" b="0" dirty="0">
                <a:solidFill>
                  <a:srgbClr val="555555"/>
                </a:solidFill>
              </a:rPr>
              <a:t>Станом на 08.2020</a:t>
            </a:r>
            <a:endParaRPr lang="de-DE" sz="1800" b="0" dirty="0">
              <a:solidFill>
                <a:srgbClr val="555555"/>
              </a:solidFill>
            </a:endParaRPr>
          </a:p>
          <a:p>
            <a:r>
              <a:rPr lang="de-DE" sz="1000" b="0" i="0" u="none" strike="noStrike" baseline="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Übersetzt aus dem Deutschen im Juni 2022</a:t>
            </a:r>
            <a:endParaRPr lang="uk-UA" sz="1000" b="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uk-UA" sz="2000" b="0" dirty="0"/>
              <a:t>Нотатки з безпеки на робочому місці (</a:t>
            </a:r>
            <a:r>
              <a:rPr lang="uk-UA" sz="2000" b="0"/>
              <a:t>SKG 022</a:t>
            </a:r>
            <a:r>
              <a:rPr lang="de-DE" sz="2000" b="0"/>
              <a:t>ua</a:t>
            </a:r>
            <a:r>
              <a:rPr lang="uk-UA" sz="2000" b="0"/>
              <a:t>) </a:t>
            </a:r>
            <a:endParaRPr lang="uk-UA" sz="2000" b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26" y="474870"/>
            <a:ext cx="3643187" cy="8933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98970AC-9235-7E3E-9FBB-A57226250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У разі пожежі заборонено використовувати ліфт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8749800" y="2359973"/>
            <a:ext cx="1035645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8BCF18-D764-2D7A-AB71-207DF0CD652D}"/>
              </a:ext>
            </a:extLst>
          </p:cNvPr>
          <p:cNvSpPr txBox="1"/>
          <p:nvPr/>
        </p:nvSpPr>
        <p:spPr>
          <a:xfrm rot="16200000">
            <a:off x="8619599" y="3390156"/>
            <a:ext cx="3836369" cy="18466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74E4830-4A64-BB88-30E5-27D392BD41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У разі пожежі зберігайте спокій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5717414" y="338509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932F42-E365-7883-1463-336BD97AFBDD}"/>
              </a:ext>
            </a:extLst>
          </p:cNvPr>
          <p:cNvSpPr txBox="1"/>
          <p:nvPr/>
        </p:nvSpPr>
        <p:spPr>
          <a:xfrm rot="16200000">
            <a:off x="8619599" y="3390156"/>
            <a:ext cx="3836369" cy="18466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B06DF57-3C67-784C-A8A2-6CDFB06338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Організовуйте навчання для персоналу з використання вогнегасників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6413449" y="4074164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351DDD5-E769-C3A6-DD5B-17A3F319CCBD}"/>
              </a:ext>
            </a:extLst>
          </p:cNvPr>
          <p:cNvSpPr txBox="1"/>
          <p:nvPr/>
        </p:nvSpPr>
        <p:spPr>
          <a:xfrm rot="16200000">
            <a:off x="8619599" y="3390156"/>
            <a:ext cx="3836369" cy="18466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2DD176-2E1A-21C0-1E19-FACA391C6E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Добре маркуйте місця розміщення вогнегасників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9432188" y="3868561"/>
            <a:ext cx="104929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ACAB978-CC70-0E6B-3253-668D33DBB8AB}"/>
              </a:ext>
            </a:extLst>
          </p:cNvPr>
          <p:cNvSpPr txBox="1"/>
          <p:nvPr/>
        </p:nvSpPr>
        <p:spPr>
          <a:xfrm rot="16200000">
            <a:off x="8619599" y="3390156"/>
            <a:ext cx="3836369" cy="18466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ED5799A-61FC-CB9B-E792-9363E33614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Забезпечуйте легкодоступність місць розміщення вогнегасників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9293603" y="4168812"/>
            <a:ext cx="1090235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841307-FB16-982F-A532-76F011589E75}"/>
              </a:ext>
            </a:extLst>
          </p:cNvPr>
          <p:cNvSpPr txBox="1"/>
          <p:nvPr/>
        </p:nvSpPr>
        <p:spPr>
          <a:xfrm rot="16200000">
            <a:off x="8619599" y="3390156"/>
            <a:ext cx="3836369" cy="18466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832D5DA-755E-4BAA-FBE5-B39489B5AA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При гасінні пожежі завжди тримайте джерело вогню в полі зору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437032" y="499294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537540-5962-B02D-89B4-E7326C41C123}"/>
              </a:ext>
            </a:extLst>
          </p:cNvPr>
          <p:cNvSpPr txBox="1"/>
          <p:nvPr/>
        </p:nvSpPr>
        <p:spPr>
          <a:xfrm rot="16200000">
            <a:off x="8619599" y="3390156"/>
            <a:ext cx="3836369" cy="18466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A757301-5B2C-A9C5-FE29-DCCF83CF60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Пожежі з горінням масляних речовин заборонено гасити водою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775718" y="4816416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20E1A7E-DF65-62CC-D5EB-966078EC61DF}"/>
              </a:ext>
            </a:extLst>
          </p:cNvPr>
          <p:cNvSpPr txBox="1"/>
          <p:nvPr/>
        </p:nvSpPr>
        <p:spPr>
          <a:xfrm rot="16200000">
            <a:off x="8619599" y="3390156"/>
            <a:ext cx="3836369" cy="18466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uk-UA" dirty="0"/>
              <a:t>Вогнегасники в правильному місці!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uk-UA" sz="1800" dirty="0">
                <a:solidFill>
                  <a:schemeClr val="tx1"/>
                </a:solidFill>
              </a:rPr>
              <a:t>На що звертати увагу: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Тримайте вогнегасники на видному та доступному місці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Відстань між вогнегасниками не більше 20 м ходу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Розміщення на шляхах евакуації, виходах, біля сходів, у коридорних переходах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Над вогнегасниками нанести знак протипожежного захисту F001</a:t>
            </a:r>
          </a:p>
          <a:p>
            <a:pPr marL="179388" lvl="1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Забезпечити надійний захист від пошкоджень та впливу погодних явищ</a:t>
            </a:r>
          </a:p>
          <a:p>
            <a:pPr marL="179388" lvl="1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Легкозйомне кріплення</a:t>
            </a:r>
          </a:p>
          <a:p>
            <a:pPr marL="179388" lvl="1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Місця розміщення нанести на план евакуації та порятунку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30" y="2769219"/>
            <a:ext cx="4866379" cy="363125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EB8C27D-5950-DA8E-1B42-E751DE6F97A4}"/>
              </a:ext>
            </a:extLst>
          </p:cNvPr>
          <p:cNvSpPr txBox="1"/>
          <p:nvPr/>
        </p:nvSpPr>
        <p:spPr>
          <a:xfrm rot="16200000">
            <a:off x="8619599" y="3390156"/>
            <a:ext cx="3836369" cy="18466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5410" y="1090093"/>
            <a:ext cx="4685523" cy="5933007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uk-UA" dirty="0"/>
              <a:t>Вибір за типом пожежі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668692"/>
            <a:ext cx="53487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uk-UA" sz="1800">
                <a:solidFill>
                  <a:schemeClr val="tx1"/>
                </a:solidFill>
              </a:rPr>
              <a:t>Обирайте вогнегасники за типом пожежі: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tabLst>
                <a:tab pos="1077913" algn="l"/>
                <a:tab pos="1433513" algn="l"/>
              </a:tabLst>
              <a:defRPr/>
            </a:pPr>
            <a:r>
              <a:rPr lang="uk-UA" sz="1800" b="0">
                <a:solidFill>
                  <a:schemeClr val="tx1"/>
                </a:solidFill>
              </a:rPr>
              <a:t>Клас A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—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горіння твердих речовин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tabLst>
                <a:tab pos="1077913" algn="l"/>
                <a:tab pos="1433513" algn="l"/>
              </a:tabLst>
              <a:defRPr/>
            </a:pPr>
            <a:r>
              <a:rPr lang="uk-UA" sz="1800" b="0">
                <a:solidFill>
                  <a:schemeClr val="tx1"/>
                </a:solidFill>
              </a:rPr>
              <a:t>Клас B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—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горіння рідин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tabLst>
                <a:tab pos="1077913" algn="l"/>
                <a:tab pos="1433513" algn="l"/>
              </a:tabLst>
              <a:defRPr/>
            </a:pPr>
            <a:r>
              <a:rPr lang="uk-UA" sz="1800" b="0">
                <a:solidFill>
                  <a:schemeClr val="tx1"/>
                </a:solidFill>
              </a:rPr>
              <a:t>Клас C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—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горіння газоподібних речовин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tabLst>
                <a:tab pos="1077913" algn="l"/>
                <a:tab pos="1433513" algn="l"/>
              </a:tabLst>
              <a:defRPr/>
            </a:pPr>
            <a:r>
              <a:rPr lang="uk-UA" sz="1800" b="0">
                <a:solidFill>
                  <a:schemeClr val="tx1"/>
                </a:solidFill>
              </a:rPr>
              <a:t>Клас D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—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горіння металів та їхніх сплавів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tabLst>
                <a:tab pos="1077913" algn="l"/>
                <a:tab pos="1433513" algn="l"/>
              </a:tabLst>
              <a:defRPr/>
            </a:pPr>
            <a:r>
              <a:rPr lang="uk-UA" sz="1800" b="0">
                <a:solidFill>
                  <a:schemeClr val="tx1"/>
                </a:solidFill>
              </a:rPr>
              <a:t>Клас F 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—</a:t>
            </a:r>
            <a:r>
              <a:rPr lang="de-DE" sz="1800" b="0">
                <a:solidFill>
                  <a:schemeClr val="tx1"/>
                </a:solidFill>
              </a:rPr>
              <a:t>	</a:t>
            </a:r>
            <a:r>
              <a:rPr lang="uk-UA" sz="1800" b="0">
                <a:solidFill>
                  <a:schemeClr val="tx1"/>
                </a:solidFill>
              </a:rPr>
              <a:t>горіння жирів або масел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AAD5CCA-1A56-B806-0488-95E9F4E1DD8A}"/>
              </a:ext>
            </a:extLst>
          </p:cNvPr>
          <p:cNvSpPr txBox="1"/>
          <p:nvPr/>
        </p:nvSpPr>
        <p:spPr>
          <a:xfrm rot="16200000">
            <a:off x="8619599" y="3390156"/>
            <a:ext cx="3836369" cy="18466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48"/>
          <a:stretch/>
        </p:blipFill>
        <p:spPr>
          <a:xfrm>
            <a:off x="5615537" y="1460501"/>
            <a:ext cx="5073102" cy="5364197"/>
          </a:xfrm>
          <a:prstGeom prst="rect">
            <a:avLst/>
          </a:prstGeom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1"/>
            <a:ext cx="9748837" cy="920750"/>
          </a:xfrm>
        </p:spPr>
        <p:txBody>
          <a:bodyPr/>
          <a:lstStyle/>
          <a:p>
            <a:r>
              <a:rPr lang="uk-UA" dirty="0"/>
              <a:t>Правильне використання</a:t>
            </a:r>
            <a:r>
              <a:rPr lang="en-US" dirty="0"/>
              <a:t/>
            </a:r>
            <a:br>
              <a:rPr lang="en-US" dirty="0"/>
            </a:br>
            <a:r>
              <a:rPr lang="uk-UA" dirty="0"/>
              <a:t>вогнегасників!</a:t>
            </a:r>
          </a:p>
        </p:txBody>
      </p:sp>
      <p:sp>
        <p:nvSpPr>
          <p:cNvPr id="7" name="Rechteck 6"/>
          <p:cNvSpPr/>
          <p:nvPr/>
        </p:nvSpPr>
        <p:spPr>
          <a:xfrm>
            <a:off x="523875" y="2498785"/>
            <a:ext cx="51984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uk-UA" sz="1800" dirty="0">
                <a:solidFill>
                  <a:schemeClr val="tx1"/>
                </a:solidFill>
              </a:rPr>
              <a:t>Навички правильного використання: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Ознайомтеся з технікою користування вогнегасником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Як правильно організувати щорічний тренінг, який передбачає також практичне застосування</a:t>
            </a:r>
          </a:p>
          <a:p>
            <a:pPr>
              <a:spcAft>
                <a:spcPts val="0"/>
              </a:spcAft>
              <a:defRPr/>
            </a:pPr>
            <a:r>
              <a:rPr lang="uk-UA" sz="1800" dirty="0">
                <a:solidFill>
                  <a:schemeClr val="tx1"/>
                </a:solidFill>
              </a:rPr>
              <a:t>Поведінка у випадку пожежі: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Зберігайте спокій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Оцініть ситуацію, наскільки застосування вогнегасника ще має сенс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Пам’ятайте про ресурс вогнегасника, гасіть вогонь направлено</a:t>
            </a:r>
          </a:p>
          <a:p>
            <a:pPr>
              <a:spcAft>
                <a:spcPts val="0"/>
              </a:spcAft>
              <a:defRPr/>
            </a:pPr>
            <a:r>
              <a:rPr lang="uk-UA" sz="1800" dirty="0">
                <a:solidFill>
                  <a:schemeClr val="tx1"/>
                </a:solidFill>
              </a:rPr>
              <a:t>Послідовність дій: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Зніміть із запобіжника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Відкрийте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Гасіть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9637E5-0FD6-34C0-2822-26FB046FD680}"/>
              </a:ext>
            </a:extLst>
          </p:cNvPr>
          <p:cNvSpPr txBox="1"/>
          <p:nvPr/>
        </p:nvSpPr>
        <p:spPr>
          <a:xfrm rot="16200000">
            <a:off x="8619599" y="3390156"/>
            <a:ext cx="3836369" cy="18466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35" y="1105468"/>
            <a:ext cx="3716966" cy="5849369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642021"/>
            <a:ext cx="54306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Aft>
                <a:spcPts val="0"/>
              </a:spcAft>
              <a:defRPr/>
            </a:pPr>
            <a:r>
              <a:rPr lang="uk-UA" sz="1800" dirty="0">
                <a:solidFill>
                  <a:schemeClr val="tx1"/>
                </a:solidFill>
              </a:rPr>
              <a:t>Послідовність дій: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Гасіння за вітром, зверху вниз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У разі масштабних пожеж не використовуйте вогнегасники один за одним, а застосовуйте їх одночасно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Крапельні і проточні пожежі гасити в напрямку від джерела зверху вниз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Тримайте дистанцію від уражених об’єктів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Якщо горить людина, зберігайте дистанцію при гасінні, гасіть із перервами, не направляйте в обличчя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000"/>
              <a:t>Гасіть правильно!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467CF11-E3DA-12A7-1A80-45D93D02FEA0}"/>
              </a:ext>
            </a:extLst>
          </p:cNvPr>
          <p:cNvSpPr txBox="1"/>
          <p:nvPr/>
        </p:nvSpPr>
        <p:spPr>
          <a:xfrm rot="16200000">
            <a:off x="8619599" y="3390156"/>
            <a:ext cx="3836369" cy="18466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2" y="2044327"/>
            <a:ext cx="4788259" cy="4454000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760767"/>
            <a:ext cx="5444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Aft>
                <a:spcPts val="0"/>
              </a:spcAft>
              <a:defRPr/>
            </a:pPr>
            <a:r>
              <a:rPr lang="uk-UA" sz="1800" b="0" dirty="0">
                <a:solidFill>
                  <a:schemeClr val="tx1"/>
                </a:solidFill>
              </a:rPr>
              <a:t>У разі пожежі вогнегасники можуть врятувати життя. Щоб переконатися, що вони готові до використання в будь-який час, завжди пам’ятайте про таке: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Не блокуйте доступ до вогнегасників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Вчасно замінюйте використані вогнегасники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Регулярно перевіряйте вогнегасники силами компетентних спеціалістів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Регулярно оглядайте їх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Вогнегасник перевірено — підтвердження технічної справност</a:t>
            </a:r>
            <a:r>
              <a:rPr lang="uk-UA" sz="1800" b="0" dirty="0">
                <a:solidFill>
                  <a:srgbClr val="FF0000"/>
                </a:solidFill>
              </a:rPr>
              <a:t>і</a:t>
            </a:r>
            <a:r>
              <a:rPr lang="uk-UA" sz="1800" b="0" dirty="0">
                <a:solidFill>
                  <a:schemeClr val="tx1"/>
                </a:solidFill>
              </a:rPr>
              <a:t>/знак відповідност</a:t>
            </a:r>
            <a:r>
              <a:rPr lang="uk-UA" sz="1800" b="0" dirty="0">
                <a:solidFill>
                  <a:srgbClr val="FF0000"/>
                </a:solidFill>
              </a:rPr>
              <a:t>і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Повідомляйте про видимі дефекти відповідальних за заміну пошкоджених вогнегасників осіб, якщо є така необхідність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000" dirty="0"/>
              <a:t>Зберігайте вогнегасники у вільно доступному місці, щоб вони були готові до</a:t>
            </a:r>
            <a:br>
              <a:rPr lang="uk-UA" sz="3000" dirty="0"/>
            </a:br>
            <a:r>
              <a:rPr lang="uk-UA" sz="3000" dirty="0"/>
              <a:t>використання!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F858D8-B949-D1A3-CE2F-17390E819D51}"/>
              </a:ext>
            </a:extLst>
          </p:cNvPr>
          <p:cNvSpPr txBox="1"/>
          <p:nvPr/>
        </p:nvSpPr>
        <p:spPr>
          <a:xfrm rot="16200000">
            <a:off x="8619599" y="3390156"/>
            <a:ext cx="3836369" cy="18466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Знайдіть вісім помилок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0" y="1078947"/>
            <a:ext cx="4037629" cy="587589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601F5B4-14AB-9773-B8EC-3F69EAFDF7F0}"/>
              </a:ext>
            </a:extLst>
          </p:cNvPr>
          <p:cNvSpPr txBox="1"/>
          <p:nvPr/>
        </p:nvSpPr>
        <p:spPr>
          <a:xfrm rot="16200000">
            <a:off x="8619599" y="3390156"/>
            <a:ext cx="3836369" cy="18466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093197"/>
            <a:ext cx="4938381" cy="5910095"/>
          </a:xfrm>
          <a:prstGeom prst="rect">
            <a:avLst/>
          </a:prstGeom>
        </p:spPr>
      </p:pic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Робота над помилками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3ECE038-2662-4E69-AC0A-7936418E2BDA}"/>
              </a:ext>
            </a:extLst>
          </p:cNvPr>
          <p:cNvSpPr txBox="1">
            <a:spLocks/>
          </p:cNvSpPr>
          <p:nvPr/>
        </p:nvSpPr>
        <p:spPr bwMode="auto">
          <a:xfrm>
            <a:off x="5453987" y="1102458"/>
            <a:ext cx="1518936" cy="1842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B6EDF4-8BA4-8FB4-660C-EBB47B72BA5A}"/>
              </a:ext>
            </a:extLst>
          </p:cNvPr>
          <p:cNvSpPr txBox="1"/>
          <p:nvPr/>
        </p:nvSpPr>
        <p:spPr>
          <a:xfrm rot="16200000">
            <a:off x="8619599" y="3390156"/>
            <a:ext cx="3836369" cy="18466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5BF85C2-1797-4959-6770-164689E874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991"/>
          <a:stretch/>
        </p:blipFill>
        <p:spPr>
          <a:xfrm>
            <a:off x="5445457" y="1081192"/>
            <a:ext cx="4978065" cy="5929903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Крапельні або проточні пожежі</a:t>
            </a:r>
          </a:p>
          <a:p>
            <a:r>
              <a:rPr lang="uk-UA" sz="2000" dirty="0">
                <a:solidFill>
                  <a:schemeClr val="tx1"/>
                </a:solidFill>
              </a:rPr>
              <a:t>гасіть зверху вниз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253392" y="2227262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7A5B2D-443B-222B-472B-C28F39E6EA20}"/>
              </a:ext>
            </a:extLst>
          </p:cNvPr>
          <p:cNvSpPr txBox="1"/>
          <p:nvPr/>
        </p:nvSpPr>
        <p:spPr>
          <a:xfrm rot="16200000">
            <a:off x="8619599" y="3390156"/>
            <a:ext cx="3836369" cy="18466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Mit freundlicher Genehmigung der Berufsgenossenschaft Rohstoffe und chemische Industrie</a:t>
            </a:r>
            <a:endParaRPr lang="de-DE" sz="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599</Words>
  <Application>Microsoft Office PowerPoint</Application>
  <PresentationFormat>Benutzerdefiniert</PresentationFormat>
  <Paragraphs>112</Paragraphs>
  <Slides>16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Symbol</vt:lpstr>
      <vt:lpstr>Times</vt:lpstr>
      <vt:lpstr>BG RCI PPT-Master</vt:lpstr>
      <vt:lpstr>Протипожежний захист — вогнегасники</vt:lpstr>
      <vt:lpstr>Вогнегасники в правильному місці!</vt:lpstr>
      <vt:lpstr>Вибір за типом пожежі</vt:lpstr>
      <vt:lpstr>Правильне використання вогнегасників!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Jedermann-Verlag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Brandschutzunterweisung</dc:subject>
  <dc:creator>Schmeink, Peter Kilian</dc:creator>
  <cp:lastModifiedBy>Schmeink, Peter Kilian</cp:lastModifiedBy>
  <cp:revision>284</cp:revision>
  <dcterms:created xsi:type="dcterms:W3CDTF">2009-09-24T11:16:33Z</dcterms:created>
  <dcterms:modified xsi:type="dcterms:W3CDTF">2022-07-18T08:50:53Z</dcterms:modified>
  <cp:category>Unterweisungsfolien SKG 022ua</cp:category>
  <cp:contentStatus>freigegeben</cp:contentStatus>
</cp:coreProperties>
</file>